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showGuides="1">
      <p:cViewPr varScale="1">
        <p:scale>
          <a:sx n="78" d="100"/>
          <a:sy n="78" d="100"/>
        </p:scale>
        <p:origin x="67" y="2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3E18F7C1-8B5C-4082-B6C0-17CA10713BF3}"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422568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18F7C1-8B5C-4082-B6C0-17CA10713BF3}"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65297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18F7C1-8B5C-4082-B6C0-17CA10713BF3}"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43152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18F7C1-8B5C-4082-B6C0-17CA10713BF3}"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249190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3E18F7C1-8B5C-4082-B6C0-17CA10713BF3}"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62244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E18F7C1-8B5C-4082-B6C0-17CA10713BF3}" type="datetimeFigureOut">
              <a:rPr lang="sv-SE" smtClean="0"/>
              <a:t>2022-04-25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3236391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E18F7C1-8B5C-4082-B6C0-17CA10713BF3}" type="datetimeFigureOut">
              <a:rPr lang="sv-SE" smtClean="0"/>
              <a:t>2022-04-25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109556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E18F7C1-8B5C-4082-B6C0-17CA10713BF3}" type="datetimeFigureOut">
              <a:rPr lang="sv-SE" smtClean="0"/>
              <a:t>2022-04-25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2797050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18F7C1-8B5C-4082-B6C0-17CA10713BF3}" type="datetimeFigureOut">
              <a:rPr lang="sv-SE" smtClean="0"/>
              <a:t>2022-04-25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338498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3E18F7C1-8B5C-4082-B6C0-17CA10713BF3}" type="datetimeFigureOut">
              <a:rPr lang="sv-SE" smtClean="0"/>
              <a:t>2022-04-25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2065040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3E18F7C1-8B5C-4082-B6C0-17CA10713BF3}" type="datetimeFigureOut">
              <a:rPr lang="sv-SE" smtClean="0"/>
              <a:t>2022-04-25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0676063-8A54-4339-B680-44B9761C6E2C}" type="slidenum">
              <a:rPr lang="sv-SE" smtClean="0"/>
              <a:t>‹#›</a:t>
            </a:fld>
            <a:endParaRPr lang="sv-SE"/>
          </a:p>
        </p:txBody>
      </p:sp>
    </p:spTree>
    <p:extLst>
      <p:ext uri="{BB962C8B-B14F-4D97-AF65-F5344CB8AC3E}">
        <p14:creationId xmlns:p14="http://schemas.microsoft.com/office/powerpoint/2010/main" val="4215946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8F7C1-8B5C-4082-B6C0-17CA10713BF3}" type="datetimeFigureOut">
              <a:rPr lang="sv-SE" smtClean="0"/>
              <a:t>2022-04-25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76063-8A54-4339-B680-44B9761C6E2C}" type="slidenum">
              <a:rPr lang="sv-SE" smtClean="0"/>
              <a:t>‹#›</a:t>
            </a:fld>
            <a:endParaRPr lang="sv-SE"/>
          </a:p>
        </p:txBody>
      </p:sp>
    </p:spTree>
    <p:extLst>
      <p:ext uri="{BB962C8B-B14F-4D97-AF65-F5344CB8AC3E}">
        <p14:creationId xmlns:p14="http://schemas.microsoft.com/office/powerpoint/2010/main" val="3499180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err="1" smtClean="0"/>
              <a:t>Kombinatorik</a:t>
            </a:r>
            <a:r>
              <a:rPr lang="sv-SE" dirty="0" smtClean="0"/>
              <a:t> och sannolikhet</a:t>
            </a:r>
            <a:endParaRPr lang="sv-SE" dirty="0"/>
          </a:p>
        </p:txBody>
      </p:sp>
      <p:sp>
        <p:nvSpPr>
          <p:cNvPr id="3" name="Underrubrik 2"/>
          <p:cNvSpPr>
            <a:spLocks noGrp="1"/>
          </p:cNvSpPr>
          <p:nvPr>
            <p:ph type="subTitle" idx="1"/>
          </p:nvPr>
        </p:nvSpPr>
        <p:spPr/>
        <p:txBody>
          <a:bodyPr/>
          <a:lstStyle/>
          <a:p>
            <a:r>
              <a:rPr lang="sv-SE" dirty="0" smtClean="0"/>
              <a:t>Mattegym, pass 4</a:t>
            </a:r>
            <a:endParaRPr lang="sv-SE" dirty="0"/>
          </a:p>
        </p:txBody>
      </p:sp>
    </p:spTree>
    <p:extLst>
      <p:ext uri="{BB962C8B-B14F-4D97-AF65-F5344CB8AC3E}">
        <p14:creationId xmlns:p14="http://schemas.microsoft.com/office/powerpoint/2010/main" val="3570793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Antalet kombinationer</a:t>
            </a:r>
            <a:endParaRPr lang="sv-SE" dirty="0"/>
          </a:p>
        </p:txBody>
      </p:sp>
      <mc:AlternateContent xmlns:mc="http://schemas.openxmlformats.org/markup-compatibility/2006" xmlns:a14="http://schemas.microsoft.com/office/drawing/2010/main">
        <mc:Choice Requires="a14">
          <p:sp>
            <p:nvSpPr>
              <p:cNvPr id="3" name="Platshållare för innehåll 2"/>
              <p:cNvSpPr>
                <a:spLocks noGrp="1"/>
              </p:cNvSpPr>
              <p:nvPr>
                <p:ph idx="1"/>
              </p:nvPr>
            </p:nvSpPr>
            <p:spPr/>
            <p:txBody>
              <a:bodyPr>
                <a:normAutofit/>
              </a:bodyPr>
              <a:lstStyle/>
              <a:p>
                <a:r>
                  <a:rPr lang="sv-SE" dirty="0" smtClean="0"/>
                  <a:t>Den kanske vanligaste operationen inom </a:t>
                </a:r>
                <a:r>
                  <a:rPr lang="sv-SE" dirty="0" err="1" smtClean="0"/>
                  <a:t>kombinatorik</a:t>
                </a:r>
                <a:r>
                  <a:rPr lang="sv-SE" dirty="0" smtClean="0"/>
                  <a:t> är en beräkning av antalet kombinationer.</a:t>
                </a:r>
              </a:p>
              <a:p>
                <a:r>
                  <a:rPr lang="sv-SE" dirty="0" smtClean="0"/>
                  <a:t>Av de fem vännerna Anna, Bengt, Cecilia, David och Erik ska två väljas ut för att åka på en resa.</a:t>
                </a:r>
              </a:p>
              <a:p>
                <a:r>
                  <a:rPr lang="sv-SE" dirty="0" smtClean="0"/>
                  <a:t>Den första kan väljas på fem sätt, den andra på fyra sätt. Hänsyn måste sedan tas till att det spelar ingen roll om Anna väljs först och Bengt sedan, eller tvärtom.</a:t>
                </a:r>
              </a:p>
              <a:p>
                <a:r>
                  <a:rPr lang="sv-SE" dirty="0" smtClean="0"/>
                  <a:t>Vi måste dela med 2 (egentligen 2!)</a:t>
                </a:r>
              </a:p>
              <a:p>
                <a:r>
                  <a:rPr lang="sv-SE" dirty="0" smtClean="0"/>
                  <a:t>Standardskrivsättet är </a:t>
                </a:r>
                <a14:m>
                  <m:oMath xmlns:m="http://schemas.openxmlformats.org/officeDocument/2006/math">
                    <m:d>
                      <m:dPr>
                        <m:ctrlPr>
                          <a:rPr lang="sv-SE" i="1" smtClean="0">
                            <a:latin typeface="Cambria Math" panose="02040503050406030204" pitchFamily="18" charset="0"/>
                          </a:rPr>
                        </m:ctrlPr>
                      </m:dPr>
                      <m:e>
                        <m:m>
                          <m:mPr>
                            <m:mcs>
                              <m:mc>
                                <m:mcPr>
                                  <m:count m:val="1"/>
                                  <m:mcJc m:val="center"/>
                                </m:mcPr>
                              </m:mc>
                            </m:mcs>
                            <m:ctrlPr>
                              <a:rPr lang="sv-SE" i="1" smtClean="0">
                                <a:latin typeface="Cambria Math" panose="02040503050406030204" pitchFamily="18" charset="0"/>
                              </a:rPr>
                            </m:ctrlPr>
                          </m:mPr>
                          <m:mr>
                            <m:e>
                              <m:r>
                                <m:rPr>
                                  <m:brk m:alnAt="7"/>
                                </m:rPr>
                                <a:rPr lang="sv-SE" b="0" i="1" smtClean="0">
                                  <a:latin typeface="Cambria Math" panose="02040503050406030204" pitchFamily="18" charset="0"/>
                                </a:rPr>
                                <m:t>5</m:t>
                              </m:r>
                            </m:e>
                          </m:mr>
                          <m:mr>
                            <m:e>
                              <m:r>
                                <a:rPr lang="sv-SE" b="0" i="1" smtClean="0">
                                  <a:latin typeface="Cambria Math" panose="02040503050406030204" pitchFamily="18" charset="0"/>
                                </a:rPr>
                                <m:t>2</m:t>
                              </m:r>
                            </m:e>
                          </m:mr>
                        </m:m>
                      </m:e>
                    </m:d>
                    <m:r>
                      <a:rPr lang="sv-SE" b="0" i="0" smtClean="0">
                        <a:latin typeface="Cambria Math" panose="02040503050406030204" pitchFamily="18" charset="0"/>
                      </a:rPr>
                      <m:t>=</m:t>
                    </m:r>
                    <m:f>
                      <m:fPr>
                        <m:ctrlPr>
                          <a:rPr lang="sv-SE" b="0" i="1" smtClean="0">
                            <a:latin typeface="Cambria Math" panose="02040503050406030204" pitchFamily="18" charset="0"/>
                          </a:rPr>
                        </m:ctrlPr>
                      </m:fPr>
                      <m:num>
                        <m:r>
                          <a:rPr lang="sv-SE" b="0" i="1" smtClean="0">
                            <a:latin typeface="Cambria Math" panose="02040503050406030204" pitchFamily="18" charset="0"/>
                          </a:rPr>
                          <m:t>5!</m:t>
                        </m:r>
                      </m:num>
                      <m:den>
                        <m:r>
                          <a:rPr lang="sv-SE" b="0" i="1" smtClean="0">
                            <a:latin typeface="Cambria Math" panose="02040503050406030204" pitchFamily="18" charset="0"/>
                          </a:rPr>
                          <m:t>3!</m:t>
                        </m:r>
                        <m:r>
                          <a:rPr lang="sv-SE" b="0" i="1" smtClean="0">
                            <a:latin typeface="Cambria Math" panose="02040503050406030204" pitchFamily="18" charset="0"/>
                            <a:ea typeface="Cambria Math" panose="02040503050406030204" pitchFamily="18" charset="0"/>
                          </a:rPr>
                          <m:t>∙2!</m:t>
                        </m:r>
                      </m:den>
                    </m:f>
                    <m:r>
                      <a:rPr lang="sv-SE" b="0" i="1" smtClean="0">
                        <a:latin typeface="Cambria Math" panose="02040503050406030204" pitchFamily="18" charset="0"/>
                      </a:rPr>
                      <m:t>=</m:t>
                    </m:r>
                    <m:f>
                      <m:fPr>
                        <m:ctrlPr>
                          <a:rPr lang="sv-SE" b="0" i="1" smtClean="0">
                            <a:latin typeface="Cambria Math" panose="02040503050406030204" pitchFamily="18" charset="0"/>
                          </a:rPr>
                        </m:ctrlPr>
                      </m:fPr>
                      <m:num>
                        <m:r>
                          <a:rPr lang="sv-SE" b="0" i="1" smtClean="0">
                            <a:latin typeface="Cambria Math" panose="02040503050406030204" pitchFamily="18" charset="0"/>
                          </a:rPr>
                          <m:t>5</m:t>
                        </m:r>
                        <m:r>
                          <a:rPr lang="sv-SE" b="0" i="1" smtClean="0">
                            <a:latin typeface="Cambria Math" panose="02040503050406030204" pitchFamily="18" charset="0"/>
                            <a:ea typeface="Cambria Math" panose="02040503050406030204" pitchFamily="18" charset="0"/>
                          </a:rPr>
                          <m:t>∙4</m:t>
                        </m:r>
                      </m:num>
                      <m:den>
                        <m:r>
                          <a:rPr lang="sv-SE" b="0" i="1" smtClean="0">
                            <a:latin typeface="Cambria Math" panose="02040503050406030204" pitchFamily="18" charset="0"/>
                          </a:rPr>
                          <m:t>2</m:t>
                        </m:r>
                      </m:den>
                    </m:f>
                    <m:r>
                      <a:rPr lang="sv-SE" b="0" i="1" smtClean="0">
                        <a:latin typeface="Cambria Math" panose="02040503050406030204" pitchFamily="18" charset="0"/>
                      </a:rPr>
                      <m:t>=10</m:t>
                    </m:r>
                  </m:oMath>
                </a14:m>
                <a:endParaRPr lang="sv-SE" dirty="0"/>
              </a:p>
            </p:txBody>
          </p:sp>
        </mc:Choice>
        <mc:Fallback xmlns="">
          <p:sp>
            <p:nvSpPr>
              <p:cNvPr id="3" name="Platshållare för innehåll 2"/>
              <p:cNvSpPr>
                <a:spLocks noGrp="1" noRot="1" noChangeAspect="1" noMove="1" noResize="1" noEditPoints="1" noAdjustHandles="1" noChangeArrowheads="1" noChangeShapeType="1" noTextEdit="1"/>
              </p:cNvSpPr>
              <p:nvPr>
                <p:ph idx="1"/>
              </p:nvPr>
            </p:nvSpPr>
            <p:spPr>
              <a:blipFill>
                <a:blip r:embed="rId2"/>
                <a:stretch>
                  <a:fillRect l="-1043" t="-2241" r="-812" b="-420"/>
                </a:stretch>
              </a:blipFill>
            </p:spPr>
            <p:txBody>
              <a:bodyPr/>
              <a:lstStyle/>
              <a:p>
                <a:r>
                  <a:rPr lang="sv-SE">
                    <a:noFill/>
                  </a:rPr>
                  <a:t> </a:t>
                </a:r>
              </a:p>
            </p:txBody>
          </p:sp>
        </mc:Fallback>
      </mc:AlternateContent>
    </p:spTree>
    <p:extLst>
      <p:ext uri="{BB962C8B-B14F-4D97-AF65-F5344CB8AC3E}">
        <p14:creationId xmlns:p14="http://schemas.microsoft.com/office/powerpoint/2010/main" val="379190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Binomialkoefficienterna</a:t>
            </a:r>
            <a:endParaRPr lang="sv-SE" dirty="0"/>
          </a:p>
        </p:txBody>
      </p:sp>
      <mc:AlternateContent xmlns:mc="http://schemas.openxmlformats.org/markup-compatibility/2006" xmlns:a14="http://schemas.microsoft.com/office/drawing/2010/main">
        <mc:Choice Requires="a14">
          <p:sp>
            <p:nvSpPr>
              <p:cNvPr id="3" name="Platshållare för innehåll 2"/>
              <p:cNvSpPr>
                <a:spLocks noGrp="1"/>
              </p:cNvSpPr>
              <p:nvPr>
                <p:ph idx="1"/>
              </p:nvPr>
            </p:nvSpPr>
            <p:spPr/>
            <p:txBody>
              <a:bodyPr/>
              <a:lstStyle/>
              <a:p>
                <a:r>
                  <a:rPr lang="sv-SE" dirty="0" smtClean="0"/>
                  <a:t>Vi tittar på uppgift 3</a:t>
                </a:r>
              </a:p>
              <a:p>
                <a:r>
                  <a:rPr lang="sv-SE" dirty="0" smtClean="0"/>
                  <a:t>På hur många olika sätt kan man hamna i en viss punkt?</a:t>
                </a:r>
              </a:p>
              <a:p>
                <a:r>
                  <a:rPr lang="sv-SE" dirty="0" smtClean="0"/>
                  <a:t>Bygg upp det hela och se mönstret (Pascals triangel)</a:t>
                </a:r>
              </a:p>
              <a:p>
                <a:r>
                  <a:rPr lang="sv-SE" dirty="0" smtClean="0"/>
                  <a:t>Svaret är alltså </a:t>
                </a:r>
                <a14:m>
                  <m:oMath xmlns:m="http://schemas.openxmlformats.org/officeDocument/2006/math">
                    <m:d>
                      <m:dPr>
                        <m:ctrlPr>
                          <a:rPr lang="sv-SE" i="1">
                            <a:latin typeface="Cambria Math" panose="02040503050406030204" pitchFamily="18" charset="0"/>
                          </a:rPr>
                        </m:ctrlPr>
                      </m:dPr>
                      <m:e>
                        <m:m>
                          <m:mPr>
                            <m:mcs>
                              <m:mc>
                                <m:mcPr>
                                  <m:count m:val="1"/>
                                  <m:mcJc m:val="center"/>
                                </m:mcPr>
                              </m:mc>
                            </m:mcs>
                            <m:ctrlPr>
                              <a:rPr lang="sv-SE" i="1">
                                <a:latin typeface="Cambria Math" panose="02040503050406030204" pitchFamily="18" charset="0"/>
                              </a:rPr>
                            </m:ctrlPr>
                          </m:mPr>
                          <m:mr>
                            <m:e>
                              <m:r>
                                <m:rPr>
                                  <m:brk m:alnAt="7"/>
                                </m:rPr>
                                <a:rPr lang="sv-SE" b="0" i="1" smtClean="0">
                                  <a:latin typeface="Cambria Math" panose="02040503050406030204" pitchFamily="18" charset="0"/>
                                </a:rPr>
                                <m:t>1</m:t>
                              </m:r>
                              <m:r>
                                <a:rPr lang="sv-SE" b="0" i="1" smtClean="0">
                                  <a:latin typeface="Cambria Math" panose="02040503050406030204" pitchFamily="18" charset="0"/>
                                </a:rPr>
                                <m:t>3</m:t>
                              </m:r>
                            </m:e>
                          </m:mr>
                          <m:mr>
                            <m:e>
                              <m:r>
                                <a:rPr lang="sv-SE" b="0" i="1" smtClean="0">
                                  <a:latin typeface="Cambria Math" panose="02040503050406030204" pitchFamily="18" charset="0"/>
                                </a:rPr>
                                <m:t>5</m:t>
                              </m:r>
                            </m:e>
                          </m:mr>
                        </m:m>
                      </m:e>
                    </m:d>
                  </m:oMath>
                </a14:m>
                <a:r>
                  <a:rPr lang="sv-SE" dirty="0" smtClean="0"/>
                  <a:t> steg.</a:t>
                </a:r>
              </a:p>
              <a:p>
                <a:r>
                  <a:rPr lang="sv-SE" dirty="0" smtClean="0"/>
                  <a:t>Detta kan också ses som att du ska välja 5 av 13, dvs du ska ta fem steg uppåt av sammanlagt 13 steg.</a:t>
                </a:r>
                <a:endParaRPr lang="sv-SE" dirty="0"/>
              </a:p>
              <a:p>
                <a:endParaRPr lang="sv-SE" dirty="0" smtClean="0"/>
              </a:p>
            </p:txBody>
          </p:sp>
        </mc:Choice>
        <mc:Fallback xmlns="">
          <p:sp>
            <p:nvSpPr>
              <p:cNvPr id="3" name="Platshållare för innehåll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sv-SE">
                    <a:noFill/>
                  </a:rPr>
                  <a:t> </a:t>
                </a:r>
              </a:p>
            </p:txBody>
          </p:sp>
        </mc:Fallback>
      </mc:AlternateContent>
    </p:spTree>
    <p:extLst>
      <p:ext uri="{BB962C8B-B14F-4D97-AF65-F5344CB8AC3E}">
        <p14:creationId xmlns:p14="http://schemas.microsoft.com/office/powerpoint/2010/main" val="3300699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Knepet med väggarna</a:t>
            </a:r>
            <a:endParaRPr lang="sv-SE" dirty="0"/>
          </a:p>
        </p:txBody>
      </p:sp>
      <mc:AlternateContent xmlns:mc="http://schemas.openxmlformats.org/markup-compatibility/2006" xmlns:a14="http://schemas.microsoft.com/office/drawing/2010/main">
        <mc:Choice Requires="a14">
          <p:sp>
            <p:nvSpPr>
              <p:cNvPr id="3" name="Platshållare för innehåll 2"/>
              <p:cNvSpPr>
                <a:spLocks noGrp="1"/>
              </p:cNvSpPr>
              <p:nvPr>
                <p:ph idx="1"/>
              </p:nvPr>
            </p:nvSpPr>
            <p:spPr/>
            <p:txBody>
              <a:bodyPr/>
              <a:lstStyle/>
              <a:p>
                <a:r>
                  <a:rPr lang="sv-SE" dirty="0" smtClean="0"/>
                  <a:t>Vi tittar på uppgift 5</a:t>
                </a:r>
              </a:p>
              <a:p>
                <a:r>
                  <a:rPr lang="sv-SE" dirty="0" smtClean="0"/>
                  <a:t>Sätt upp 19 kryss och sedan ska 4 väggar placeras någonstans i förhållande till dessa.</a:t>
                </a:r>
              </a:p>
              <a:p>
                <a:r>
                  <a:rPr lang="sv-SE" dirty="0" smtClean="0"/>
                  <a:t>I princip ska 4 av 23 platser väljas, och detta kan göras på </a:t>
                </a:r>
                <a14:m>
                  <m:oMath xmlns:m="http://schemas.openxmlformats.org/officeDocument/2006/math">
                    <m:d>
                      <m:dPr>
                        <m:ctrlPr>
                          <a:rPr lang="sv-SE" i="1">
                            <a:latin typeface="Cambria Math" panose="02040503050406030204" pitchFamily="18" charset="0"/>
                          </a:rPr>
                        </m:ctrlPr>
                      </m:dPr>
                      <m:e>
                        <m:m>
                          <m:mPr>
                            <m:mcs>
                              <m:mc>
                                <m:mcPr>
                                  <m:count m:val="1"/>
                                  <m:mcJc m:val="center"/>
                                </m:mcPr>
                              </m:mc>
                            </m:mcs>
                            <m:ctrlPr>
                              <a:rPr lang="sv-SE" i="1">
                                <a:latin typeface="Cambria Math" panose="02040503050406030204" pitchFamily="18" charset="0"/>
                              </a:rPr>
                            </m:ctrlPr>
                          </m:mPr>
                          <m:mr>
                            <m:e>
                              <m:r>
                                <m:rPr>
                                  <m:brk m:alnAt="7"/>
                                </m:rPr>
                                <a:rPr lang="sv-SE" b="0" i="1" smtClean="0">
                                  <a:latin typeface="Cambria Math" panose="02040503050406030204" pitchFamily="18" charset="0"/>
                                </a:rPr>
                                <m:t>2</m:t>
                              </m:r>
                              <m:r>
                                <a:rPr lang="sv-SE" b="0" i="1" smtClean="0">
                                  <a:latin typeface="Cambria Math" panose="02040503050406030204" pitchFamily="18" charset="0"/>
                                </a:rPr>
                                <m:t>3</m:t>
                              </m:r>
                            </m:e>
                          </m:mr>
                          <m:mr>
                            <m:e>
                              <m:r>
                                <a:rPr lang="sv-SE" b="0" i="1" smtClean="0">
                                  <a:latin typeface="Cambria Math" panose="02040503050406030204" pitchFamily="18" charset="0"/>
                                </a:rPr>
                                <m:t>4</m:t>
                              </m:r>
                            </m:e>
                          </m:mr>
                        </m:m>
                      </m:e>
                    </m:d>
                  </m:oMath>
                </a14:m>
                <a:r>
                  <a:rPr lang="sv-SE" dirty="0" smtClean="0"/>
                  <a:t> sätt.</a:t>
                </a:r>
              </a:p>
              <a:p>
                <a:r>
                  <a:rPr lang="sv-SE" dirty="0" smtClean="0"/>
                  <a:t>Detta ska tolkas så att värdet på a blir 1+antalet kryss till vänster om vägg 1, värdet på b är 1+antalet kryss mellan vägg 1 och vägg 2 osv.</a:t>
                </a:r>
              </a:p>
              <a:p>
                <a:r>
                  <a:rPr lang="sv-SE" dirty="0" smtClean="0"/>
                  <a:t>Ett effektivt sätt att komma åt många olika problem.</a:t>
                </a:r>
                <a:endParaRPr lang="sv-SE" dirty="0"/>
              </a:p>
              <a:p>
                <a:endParaRPr lang="sv-SE" dirty="0"/>
              </a:p>
            </p:txBody>
          </p:sp>
        </mc:Choice>
        <mc:Fallback xmlns="">
          <p:sp>
            <p:nvSpPr>
              <p:cNvPr id="3" name="Platshållare för innehåll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sv-SE">
                    <a:noFill/>
                  </a:rPr>
                  <a:t> </a:t>
                </a:r>
              </a:p>
            </p:txBody>
          </p:sp>
        </mc:Fallback>
      </mc:AlternateContent>
    </p:spTree>
    <p:extLst>
      <p:ext uri="{BB962C8B-B14F-4D97-AF65-F5344CB8AC3E}">
        <p14:creationId xmlns:p14="http://schemas.microsoft.com/office/powerpoint/2010/main" val="66731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Mer om </a:t>
            </a:r>
            <a:r>
              <a:rPr lang="sv-SE" dirty="0" err="1" smtClean="0"/>
              <a:t>kombinatorik</a:t>
            </a:r>
            <a:endParaRPr lang="sv-SE" dirty="0"/>
          </a:p>
        </p:txBody>
      </p:sp>
      <mc:AlternateContent xmlns:mc="http://schemas.openxmlformats.org/markup-compatibility/2006">
        <mc:Choice xmlns:a14="http://schemas.microsoft.com/office/drawing/2010/main" Requires="a14">
          <p:sp>
            <p:nvSpPr>
              <p:cNvPr id="3" name="Platshållare för innehåll 2"/>
              <p:cNvSpPr>
                <a:spLocks noGrp="1"/>
              </p:cNvSpPr>
              <p:nvPr>
                <p:ph idx="1"/>
              </p:nvPr>
            </p:nvSpPr>
            <p:spPr/>
            <p:txBody>
              <a:bodyPr>
                <a:normAutofit/>
              </a:bodyPr>
              <a:lstStyle/>
              <a:p>
                <a:r>
                  <a:rPr lang="sv-SE" dirty="0" smtClean="0"/>
                  <a:t>Hur många ”ord” kan bildas med hjälp av omkastning av bokstäverna i ”MATEMATIK” ?</a:t>
                </a:r>
              </a:p>
              <a:p>
                <a:r>
                  <a:rPr lang="sv-SE" dirty="0" smtClean="0"/>
                  <a:t>Med hjälp av </a:t>
                </a:r>
                <a:r>
                  <a:rPr lang="sv-SE" dirty="0" err="1" smtClean="0"/>
                  <a:t>bl</a:t>
                </a:r>
                <a:r>
                  <a:rPr lang="sv-SE" dirty="0" smtClean="0"/>
                  <a:t> a multiplikationsprincipen kommer vi fram till att antalet är  </a:t>
                </a:r>
                <a14:m>
                  <m:oMath xmlns:m="http://schemas.openxmlformats.org/officeDocument/2006/math">
                    <m:d>
                      <m:dPr>
                        <m:ctrlPr>
                          <a:rPr lang="sv-SE" b="0" i="1" smtClean="0">
                            <a:latin typeface="Cambria Math" panose="02040503050406030204" pitchFamily="18" charset="0"/>
                          </a:rPr>
                        </m:ctrlPr>
                      </m:dPr>
                      <m:e>
                        <m:m>
                          <m:mPr>
                            <m:mcs>
                              <m:mc>
                                <m:mcPr>
                                  <m:count m:val="1"/>
                                  <m:mcJc m:val="center"/>
                                </m:mcPr>
                              </m:mc>
                            </m:mcs>
                            <m:ctrlPr>
                              <a:rPr lang="sv-SE" b="0" i="1" smtClean="0">
                                <a:latin typeface="Cambria Math" panose="02040503050406030204" pitchFamily="18" charset="0"/>
                              </a:rPr>
                            </m:ctrlPr>
                          </m:mPr>
                          <m:mr>
                            <m:e>
                              <m:r>
                                <m:rPr>
                                  <m:brk m:alnAt="7"/>
                                </m:rPr>
                                <a:rPr lang="sv-SE" b="0" i="1" smtClean="0">
                                  <a:latin typeface="Cambria Math" panose="02040503050406030204" pitchFamily="18" charset="0"/>
                                </a:rPr>
                                <m:t>9</m:t>
                              </m:r>
                            </m:e>
                          </m:mr>
                          <m:mr>
                            <m:e>
                              <m:r>
                                <a:rPr lang="sv-SE" b="0" i="1" smtClean="0">
                                  <a:latin typeface="Cambria Math" panose="02040503050406030204" pitchFamily="18" charset="0"/>
                                </a:rPr>
                                <m:t>2</m:t>
                              </m:r>
                            </m:e>
                          </m:mr>
                        </m:m>
                      </m:e>
                    </m:d>
                    <m:d>
                      <m:dPr>
                        <m:ctrlPr>
                          <a:rPr lang="sv-SE" i="1">
                            <a:latin typeface="Cambria Math" panose="02040503050406030204" pitchFamily="18" charset="0"/>
                          </a:rPr>
                        </m:ctrlPr>
                      </m:dPr>
                      <m:e>
                        <m:m>
                          <m:mPr>
                            <m:mcs>
                              <m:mc>
                                <m:mcPr>
                                  <m:count m:val="1"/>
                                  <m:mcJc m:val="center"/>
                                </m:mcPr>
                              </m:mc>
                            </m:mcs>
                            <m:ctrlPr>
                              <a:rPr lang="sv-SE" i="1">
                                <a:latin typeface="Cambria Math" panose="02040503050406030204" pitchFamily="18" charset="0"/>
                              </a:rPr>
                            </m:ctrlPr>
                          </m:mPr>
                          <m:mr>
                            <m:e>
                              <m:r>
                                <m:rPr>
                                  <m:brk m:alnAt="7"/>
                                </m:rPr>
                                <a:rPr lang="sv-SE" b="0" i="1" smtClean="0">
                                  <a:latin typeface="Cambria Math" panose="02040503050406030204" pitchFamily="18" charset="0"/>
                                </a:rPr>
                                <m:t>7</m:t>
                              </m:r>
                            </m:e>
                          </m:mr>
                          <m:mr>
                            <m:e>
                              <m:r>
                                <a:rPr lang="sv-SE" i="1">
                                  <a:latin typeface="Cambria Math" panose="02040503050406030204" pitchFamily="18" charset="0"/>
                                </a:rPr>
                                <m:t>2</m:t>
                              </m:r>
                            </m:e>
                          </m:mr>
                        </m:m>
                      </m:e>
                    </m:d>
                    <m:d>
                      <m:dPr>
                        <m:ctrlPr>
                          <a:rPr lang="sv-SE" i="1">
                            <a:latin typeface="Cambria Math" panose="02040503050406030204" pitchFamily="18" charset="0"/>
                          </a:rPr>
                        </m:ctrlPr>
                      </m:dPr>
                      <m:e>
                        <m:m>
                          <m:mPr>
                            <m:mcs>
                              <m:mc>
                                <m:mcPr>
                                  <m:count m:val="1"/>
                                  <m:mcJc m:val="center"/>
                                </m:mcPr>
                              </m:mc>
                            </m:mcs>
                            <m:ctrlPr>
                              <a:rPr lang="sv-SE" i="1">
                                <a:latin typeface="Cambria Math" panose="02040503050406030204" pitchFamily="18" charset="0"/>
                              </a:rPr>
                            </m:ctrlPr>
                          </m:mPr>
                          <m:mr>
                            <m:e>
                              <m:r>
                                <m:rPr>
                                  <m:brk m:alnAt="7"/>
                                </m:rPr>
                                <a:rPr lang="sv-SE" b="0" i="1" smtClean="0">
                                  <a:latin typeface="Cambria Math" panose="02040503050406030204" pitchFamily="18" charset="0"/>
                                </a:rPr>
                                <m:t>5</m:t>
                              </m:r>
                            </m:e>
                          </m:mr>
                          <m:mr>
                            <m:e>
                              <m:r>
                                <a:rPr lang="sv-SE" i="1">
                                  <a:latin typeface="Cambria Math" panose="02040503050406030204" pitchFamily="18" charset="0"/>
                                </a:rPr>
                                <m:t>2</m:t>
                              </m:r>
                            </m:e>
                          </m:mr>
                        </m:m>
                      </m:e>
                    </m:d>
                    <m:r>
                      <a:rPr lang="sv-SE" b="0" i="1" smtClean="0">
                        <a:latin typeface="Cambria Math" panose="02040503050406030204" pitchFamily="18" charset="0"/>
                      </a:rPr>
                      <m:t>3!</m:t>
                    </m:r>
                    <m:r>
                      <a:rPr lang="sv-SE" b="0" i="1" smtClean="0">
                        <a:latin typeface="Cambria Math" panose="02040503050406030204" pitchFamily="18" charset="0"/>
                      </a:rPr>
                      <m:t>=</m:t>
                    </m:r>
                    <m:r>
                      <a:rPr lang="sv-SE" b="0" i="1" smtClean="0">
                        <a:latin typeface="Cambria Math" panose="02040503050406030204" pitchFamily="18" charset="0"/>
                      </a:rPr>
                      <m:t>45360 </m:t>
                    </m:r>
                  </m:oMath>
                </a14:m>
                <a:r>
                  <a:rPr lang="sv-SE" dirty="0" smtClean="0"/>
                  <a:t>sätt.</a:t>
                </a:r>
              </a:p>
              <a:p>
                <a:r>
                  <a:rPr lang="sv-SE" dirty="0" smtClean="0"/>
                  <a:t>Vi väljer ut två platser av nio för M:en, två platser av 7 för A:en och </a:t>
                </a:r>
                <a:r>
                  <a:rPr lang="sv-SE" smtClean="0"/>
                  <a:t>så vidare.</a:t>
                </a:r>
                <a:endParaRPr lang="sv-SE" dirty="0" smtClean="0"/>
              </a:p>
              <a:p>
                <a:r>
                  <a:rPr lang="sv-SE" dirty="0" smtClean="0"/>
                  <a:t>En stor svårighet när man sysslar med </a:t>
                </a:r>
                <a:r>
                  <a:rPr lang="sv-SE" dirty="0" err="1" smtClean="0"/>
                  <a:t>kombinatorik</a:t>
                </a:r>
                <a:r>
                  <a:rPr lang="sv-SE" dirty="0" smtClean="0"/>
                  <a:t> är att undvika att räkna samma fall flera ggr.</a:t>
                </a:r>
                <a:endParaRPr lang="sv-SE" dirty="0"/>
              </a:p>
            </p:txBody>
          </p:sp>
        </mc:Choice>
        <mc:Fallback>
          <p:sp>
            <p:nvSpPr>
              <p:cNvPr id="3" name="Platshållare för innehåll 2"/>
              <p:cNvSpPr>
                <a:spLocks noGrp="1" noRot="1" noChangeAspect="1" noMove="1" noResize="1" noEditPoints="1" noAdjustHandles="1" noChangeArrowheads="1" noChangeShapeType="1" noTextEdit="1"/>
              </p:cNvSpPr>
              <p:nvPr>
                <p:ph idx="1"/>
              </p:nvPr>
            </p:nvSpPr>
            <p:spPr>
              <a:blipFill>
                <a:blip r:embed="rId2"/>
                <a:stretch>
                  <a:fillRect l="-1043" t="-2241" r="-1391"/>
                </a:stretch>
              </a:blipFill>
            </p:spPr>
            <p:txBody>
              <a:bodyPr/>
              <a:lstStyle/>
              <a:p>
                <a:r>
                  <a:rPr lang="sv-SE">
                    <a:noFill/>
                  </a:rPr>
                  <a:t> </a:t>
                </a:r>
              </a:p>
            </p:txBody>
          </p:sp>
        </mc:Fallback>
      </mc:AlternateContent>
    </p:spTree>
    <p:extLst>
      <p:ext uri="{BB962C8B-B14F-4D97-AF65-F5344CB8AC3E}">
        <p14:creationId xmlns:p14="http://schemas.microsoft.com/office/powerpoint/2010/main" val="160531139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3072</TotalTime>
  <Words>375</Words>
  <Application>Microsoft Office PowerPoint</Application>
  <PresentationFormat>Bredbild</PresentationFormat>
  <Paragraphs>25</Paragraphs>
  <Slides>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Calibri Light</vt:lpstr>
      <vt:lpstr>Cambria Math</vt:lpstr>
      <vt:lpstr>Office-tema</vt:lpstr>
      <vt:lpstr>Kombinatorik och sannolikhet</vt:lpstr>
      <vt:lpstr>Antalet kombinationer</vt:lpstr>
      <vt:lpstr>Binomialkoefficienterna</vt:lpstr>
      <vt:lpstr>Knepet med väggarna</vt:lpstr>
      <vt:lpstr>Mer om kombinatorik</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Talföljder och mönster</dc:title>
  <dc:creator>Magnus Jakobsson</dc:creator>
  <cp:lastModifiedBy>Magnus Jakobsson</cp:lastModifiedBy>
  <cp:revision>15</cp:revision>
  <dcterms:created xsi:type="dcterms:W3CDTF">2022-03-20T20:24:50Z</dcterms:created>
  <dcterms:modified xsi:type="dcterms:W3CDTF">2022-04-25T06:53:23Z</dcterms:modified>
</cp:coreProperties>
</file>